
<file path=[Content_Types].xml><?xml version="1.0" encoding="utf-8"?>
<Types xmlns="http://schemas.openxmlformats.org/package/2006/content-types">
  <Default Extension="png" ContentType="image/png"/>
  <Default Extension="tmp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20"/>
  </p:notesMasterIdLst>
  <p:handoutMasterIdLst>
    <p:handoutMasterId r:id="rId21"/>
  </p:handoutMasterIdLst>
  <p:sldIdLst>
    <p:sldId id="256" r:id="rId3"/>
    <p:sldId id="337" r:id="rId4"/>
    <p:sldId id="336" r:id="rId5"/>
    <p:sldId id="342" r:id="rId6"/>
    <p:sldId id="341" r:id="rId7"/>
    <p:sldId id="333" r:id="rId8"/>
    <p:sldId id="338" r:id="rId9"/>
    <p:sldId id="352" r:id="rId10"/>
    <p:sldId id="343" r:id="rId11"/>
    <p:sldId id="344" r:id="rId12"/>
    <p:sldId id="345" r:id="rId13"/>
    <p:sldId id="346" r:id="rId14"/>
    <p:sldId id="347" r:id="rId15"/>
    <p:sldId id="353" r:id="rId16"/>
    <p:sldId id="348" r:id="rId17"/>
    <p:sldId id="349" r:id="rId18"/>
    <p:sldId id="350" r:id="rId19"/>
  </p:sldIdLst>
  <p:sldSz cx="9144000" cy="6858000" type="screen4x3"/>
  <p:notesSz cx="6805613" cy="99441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48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429" autoAdjust="0"/>
  </p:normalViewPr>
  <p:slideViewPr>
    <p:cSldViewPr>
      <p:cViewPr>
        <p:scale>
          <a:sx n="92" d="100"/>
          <a:sy n="92" d="100"/>
        </p:scale>
        <p:origin x="-72" y="12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73"/>
    </p:cViewPr>
  </p:sorterViewPr>
  <p:notesViewPr>
    <p:cSldViewPr>
      <p:cViewPr varScale="1">
        <p:scale>
          <a:sx n="61" d="100"/>
          <a:sy n="61" d="100"/>
        </p:scale>
        <p:origin x="-3259" y="-101"/>
      </p:cViewPr>
      <p:guideLst>
        <p:guide orient="horz" pos="3132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841" cy="49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183" y="0"/>
            <a:ext cx="2949841" cy="49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dirty="0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749"/>
            <a:ext cx="2949841" cy="49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dirty="0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183" y="9444749"/>
            <a:ext cx="2949841" cy="49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039768A3-638C-44E6-9DF3-351F929D10E8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75542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841" cy="49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183" y="0"/>
            <a:ext cx="2949841" cy="49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dirty="0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244" y="4723170"/>
            <a:ext cx="5445126" cy="4475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749"/>
            <a:ext cx="2949841" cy="49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dirty="0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183" y="9444749"/>
            <a:ext cx="2949841" cy="49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D639D7F2-BF02-4218-AF89-E06ED9902710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6668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600" dirty="0" smtClean="0"/>
              <a:t>Youth</a:t>
            </a:r>
            <a:r>
              <a:rPr lang="en-GB" sz="1600" baseline="0" dirty="0" smtClean="0"/>
              <a:t> opportunities is a topic which interests everybody and which you can easily talk about in the classroom.</a:t>
            </a:r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39D7F2-BF02-4218-AF89-E06ED9902710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5473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3086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4D93153F-CA21-48E4-9A21-5BEA8AA6305F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2732EC-D833-46E4-A476-0E14D71D9EA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9886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A80A57-D3FD-4FF3-B0C9-2A8F038A63E8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5429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A982D8-709A-46BB-9418-4AB6EEF76DD0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4072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F80F5F-716E-4055-8803-035FBDECF84A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2815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86DA13-6FA9-40D7-BE77-D033E38F3795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1222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8F0F59-083D-4EC0-8B34-E9017408E05F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9495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45B80E-5AC4-4B01-A78A-037481450C6B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4345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5C4705-BDA5-4983-883F-EDAF5F754C26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0625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656262-433C-4671-B16E-AB758225F458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5447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3701ED-C7DA-475F-9830-9B7E249AA535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3211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204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1" y="973776"/>
            <a:ext cx="9144000" cy="5884223"/>
          </a:xfrm>
          <a:prstGeom prst="rect">
            <a:avLst/>
          </a:prstGeom>
        </p:spPr>
      </p:pic>
      <p:pic>
        <p:nvPicPr>
          <p:cNvPr id="6" name="Picture 6" descr="LOGO CE-EN-quadri.eps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7638" y="266481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4267807" y="6659562"/>
            <a:ext cx="611187" cy="198437"/>
          </a:xfrm>
          <a:prstGeom prst="rect">
            <a:avLst/>
          </a:prstGeom>
          <a:solidFill>
            <a:srgbClr val="244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49080"/>
            <a:ext cx="3131839" cy="131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469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8880" y="188640"/>
            <a:ext cx="2133600" cy="476250"/>
          </a:xfrm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fld id="{8589D465-C87D-4FC3-BE32-C2EEC0EE7E4C}" type="slidenum">
              <a:rPr lang="en-GB" altLang="en-US" smtClean="0">
                <a:solidFill>
                  <a:srgbClr val="808080"/>
                </a:solidFill>
              </a:rPr>
              <a:pPr/>
              <a:t>‹#›</a:t>
            </a:fld>
            <a:endParaRPr lang="en-GB" alt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03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17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7013" y="6145213"/>
            <a:ext cx="2243137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Date Placeholder 3"/>
          <p:cNvSpPr txBox="1">
            <a:spLocks/>
          </p:cNvSpPr>
          <p:nvPr userDrawn="1"/>
        </p:nvSpPr>
        <p:spPr bwMode="auto">
          <a:xfrm>
            <a:off x="6758880" y="18864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fld id="{8589D465-C87D-4FC3-BE32-C2EEC0EE7E4C}" type="slidenum">
              <a:rPr lang="en-GB" altLang="en-US" smtClean="0">
                <a:solidFill>
                  <a:srgbClr val="808080"/>
                </a:solidFill>
              </a:rPr>
              <a:pPr/>
              <a:t>‹#›</a:t>
            </a:fld>
            <a:endParaRPr lang="en-GB" alt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2967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17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7013" y="6145213"/>
            <a:ext cx="2243137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Date Placeholder 3"/>
          <p:cNvSpPr txBox="1">
            <a:spLocks/>
          </p:cNvSpPr>
          <p:nvPr userDrawn="1"/>
        </p:nvSpPr>
        <p:spPr bwMode="auto">
          <a:xfrm>
            <a:off x="6758880" y="18864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fld id="{8589D465-C87D-4FC3-BE32-C2EEC0EE7E4C}" type="slidenum">
              <a:rPr lang="en-GB" altLang="en-US" smtClean="0">
                <a:solidFill>
                  <a:srgbClr val="808080"/>
                </a:solidFill>
              </a:rPr>
              <a:pPr/>
              <a:t>‹#›</a:t>
            </a:fld>
            <a:endParaRPr lang="en-GB" alt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233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17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7013" y="6145213"/>
            <a:ext cx="2243137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Date Placeholder 3"/>
          <p:cNvSpPr txBox="1">
            <a:spLocks/>
          </p:cNvSpPr>
          <p:nvPr userDrawn="1"/>
        </p:nvSpPr>
        <p:spPr bwMode="auto">
          <a:xfrm>
            <a:off x="6758880" y="18864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fld id="{8589D465-C87D-4FC3-BE32-C2EEC0EE7E4C}" type="slidenum">
              <a:rPr lang="en-GB" altLang="en-US" smtClean="0">
                <a:solidFill>
                  <a:srgbClr val="808080"/>
                </a:solidFill>
              </a:rPr>
              <a:pPr/>
              <a:t>‹#›</a:t>
            </a:fld>
            <a:endParaRPr lang="en-GB" alt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879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17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7013" y="6145213"/>
            <a:ext cx="2243137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Date Placeholder 3"/>
          <p:cNvSpPr txBox="1">
            <a:spLocks/>
          </p:cNvSpPr>
          <p:nvPr userDrawn="1"/>
        </p:nvSpPr>
        <p:spPr bwMode="auto">
          <a:xfrm>
            <a:off x="6758880" y="18864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fld id="{8589D465-C87D-4FC3-BE32-C2EEC0EE7E4C}" type="slidenum">
              <a:rPr lang="en-GB" altLang="en-US" smtClean="0">
                <a:solidFill>
                  <a:srgbClr val="808080"/>
                </a:solidFill>
              </a:rPr>
              <a:pPr/>
              <a:t>‹#›</a:t>
            </a:fld>
            <a:endParaRPr lang="en-GB" alt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147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17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7013" y="6145213"/>
            <a:ext cx="2243137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Date Placeholder 3"/>
          <p:cNvSpPr txBox="1">
            <a:spLocks/>
          </p:cNvSpPr>
          <p:nvPr userDrawn="1"/>
        </p:nvSpPr>
        <p:spPr bwMode="auto">
          <a:xfrm>
            <a:off x="6758880" y="18864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fld id="{8589D465-C87D-4FC3-BE32-C2EEC0EE7E4C}" type="slidenum">
              <a:rPr lang="en-GB" altLang="en-US" smtClean="0">
                <a:solidFill>
                  <a:srgbClr val="808080"/>
                </a:solidFill>
              </a:rPr>
              <a:pPr/>
              <a:t>‹#›</a:t>
            </a:fld>
            <a:endParaRPr lang="en-GB" alt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956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17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7013" y="6145213"/>
            <a:ext cx="2243137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Date Placeholder 3"/>
          <p:cNvSpPr txBox="1">
            <a:spLocks/>
          </p:cNvSpPr>
          <p:nvPr userDrawn="1"/>
        </p:nvSpPr>
        <p:spPr bwMode="auto">
          <a:xfrm>
            <a:off x="6758880" y="18864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fld id="{8589D465-C87D-4FC3-BE32-C2EEC0EE7E4C}" type="slidenum">
              <a:rPr lang="en-GB" altLang="en-US" smtClean="0">
                <a:solidFill>
                  <a:srgbClr val="808080"/>
                </a:solidFill>
              </a:rPr>
              <a:pPr/>
              <a:t>‹#›</a:t>
            </a:fld>
            <a:endParaRPr lang="en-GB" alt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4130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17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7013" y="6145213"/>
            <a:ext cx="2243137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e Placeholder 3"/>
          <p:cNvSpPr txBox="1">
            <a:spLocks/>
          </p:cNvSpPr>
          <p:nvPr userDrawn="1"/>
        </p:nvSpPr>
        <p:spPr bwMode="auto">
          <a:xfrm>
            <a:off x="6758880" y="18864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fld id="{8589D465-C87D-4FC3-BE32-C2EEC0EE7E4C}" type="slidenum">
              <a:rPr lang="en-GB" altLang="en-US" smtClean="0">
                <a:solidFill>
                  <a:srgbClr val="808080"/>
                </a:solidFill>
              </a:rPr>
              <a:pPr/>
              <a:t>‹#›</a:t>
            </a:fld>
            <a:endParaRPr lang="en-GB" alt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492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17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7013" y="6145213"/>
            <a:ext cx="2243137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e Placeholder 3"/>
          <p:cNvSpPr txBox="1">
            <a:spLocks/>
          </p:cNvSpPr>
          <p:nvPr userDrawn="1"/>
        </p:nvSpPr>
        <p:spPr bwMode="auto">
          <a:xfrm>
            <a:off x="6758880" y="18864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fld id="{8589D465-C87D-4FC3-BE32-C2EEC0EE7E4C}" type="slidenum">
              <a:rPr lang="en-GB" altLang="en-US" smtClean="0">
                <a:solidFill>
                  <a:srgbClr val="808080"/>
                </a:solidFill>
              </a:rPr>
              <a:pPr/>
              <a:t>‹#›</a:t>
            </a:fld>
            <a:endParaRPr lang="en-GB" alt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035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7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7013" y="6145213"/>
            <a:ext cx="2243137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e Placeholder 3"/>
          <p:cNvSpPr txBox="1">
            <a:spLocks/>
          </p:cNvSpPr>
          <p:nvPr userDrawn="1"/>
        </p:nvSpPr>
        <p:spPr bwMode="auto">
          <a:xfrm>
            <a:off x="6758880" y="18864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fld id="{8589D465-C87D-4FC3-BE32-C2EEC0EE7E4C}" type="slidenum">
              <a:rPr lang="en-GB" altLang="en-US" smtClean="0">
                <a:solidFill>
                  <a:srgbClr val="808080"/>
                </a:solidFill>
              </a:rPr>
              <a:pPr/>
              <a:t>‹#›</a:t>
            </a:fld>
            <a:endParaRPr lang="en-GB" altLang="en-US" dirty="0">
              <a:solidFill>
                <a:srgbClr val="80808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" y="283"/>
            <a:ext cx="9143245" cy="685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218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7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7013" y="6145213"/>
            <a:ext cx="2243137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e Placeholder 3"/>
          <p:cNvSpPr txBox="1">
            <a:spLocks/>
          </p:cNvSpPr>
          <p:nvPr userDrawn="1"/>
        </p:nvSpPr>
        <p:spPr bwMode="auto">
          <a:xfrm>
            <a:off x="6758880" y="18864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fld id="{8589D465-C87D-4FC3-BE32-C2EEC0EE7E4C}" type="slidenum">
              <a:rPr lang="en-GB" altLang="en-US" smtClean="0">
                <a:solidFill>
                  <a:srgbClr val="808080"/>
                </a:solidFill>
              </a:rPr>
              <a:pPr/>
              <a:t>‹#›</a:t>
            </a:fld>
            <a:endParaRPr lang="en-GB" altLang="en-US" dirty="0">
              <a:solidFill>
                <a:srgbClr val="80808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" y="283"/>
            <a:ext cx="9143245" cy="685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927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7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7013" y="6145213"/>
            <a:ext cx="2243137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e Placeholder 3"/>
          <p:cNvSpPr txBox="1">
            <a:spLocks/>
          </p:cNvSpPr>
          <p:nvPr userDrawn="1"/>
        </p:nvSpPr>
        <p:spPr bwMode="auto">
          <a:xfrm>
            <a:off x="6758880" y="18864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bg2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fld id="{8589D465-C87D-4FC3-BE32-C2EEC0EE7E4C}" type="slidenum">
              <a:rPr lang="en-GB" altLang="en-US" smtClean="0">
                <a:solidFill>
                  <a:srgbClr val="808080"/>
                </a:solidFill>
              </a:rPr>
              <a:pPr/>
              <a:t>‹#›</a:t>
            </a:fld>
            <a:endParaRPr lang="en-GB" altLang="en-US" dirty="0">
              <a:solidFill>
                <a:srgbClr val="80808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132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smtClean="0"/>
              <a:t>Second level</a:t>
            </a:r>
            <a:endParaRPr lang="en-GB" smtClean="0"/>
          </a:p>
          <a:p>
            <a:pPr lvl="1"/>
            <a:r>
              <a:rPr lang="en-GB" smtClean="0"/>
              <a:t>Third level</a:t>
            </a:r>
          </a:p>
          <a:p>
            <a:pPr lvl="2"/>
            <a:r>
              <a:rPr lang="en-GB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D0C83706-5724-48B1-9363-B6A6999B7BF4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7" name="Rectangle 6"/>
          <p:cNvSpPr/>
          <p:nvPr/>
        </p:nvSpPr>
        <p:spPr>
          <a:xfrm>
            <a:off x="4262438" y="6659563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pic>
        <p:nvPicPr>
          <p:cNvPr id="1041" name="Picture 17" descr="LOGO CE_Vertical_EN_NEG_quadri_HR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0" r:id="rId12"/>
  </p:sldLayoutIdLst>
  <p:txStyles>
    <p:titleStyle>
      <a:lvl1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dirty="0" smtClean="0"/>
              <a:t>Second </a:t>
            </a:r>
            <a:r>
              <a:rPr lang="fr-BE" altLang="en-US" dirty="0" err="1" smtClean="0"/>
              <a:t>level</a:t>
            </a:r>
            <a:endParaRPr lang="en-GB" altLang="en-US" dirty="0" smtClean="0"/>
          </a:p>
          <a:p>
            <a:pPr lvl="1"/>
            <a:r>
              <a:rPr lang="en-GB" altLang="en-US" dirty="0" smtClean="0"/>
              <a:t>Third level</a:t>
            </a:r>
          </a:p>
          <a:p>
            <a:pPr lvl="2"/>
            <a:r>
              <a:rPr lang="en-GB" altLang="en-US" dirty="0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444208" y="404664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67544" y="6265863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EC24385F-ABC7-4986-A773-38A441578476}" type="slidenum">
              <a:rPr lang="en-GB" altLang="en-US" smtClean="0">
                <a:solidFill>
                  <a:srgbClr val="000000"/>
                </a:solidFill>
              </a:rPr>
              <a:pPr/>
              <a:t>‹#›</a:t>
            </a:fld>
            <a:endParaRPr lang="en-GB" altLang="en-US" dirty="0">
              <a:solidFill>
                <a:srgbClr val="000000"/>
              </a:solidFill>
            </a:endParaRPr>
          </a:p>
        </p:txBody>
      </p:sp>
      <p:pic>
        <p:nvPicPr>
          <p:cNvPr id="10" name="Picture 17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577013" y="6145213"/>
            <a:ext cx="2243137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22252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</p:sldLayoutIdLst>
  <p:timing>
    <p:tnLst>
      <p:par>
        <p:cTn id="1" dur="indefinite" restart="never" nodeType="tmRoot"/>
      </p:par>
    </p:tnLst>
  </p:timing>
  <p:txStyles>
    <p:titleStyle>
      <a:lvl1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mp"/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mp"/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tm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ec.europa.eu/youth/week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5652120" y="5200888"/>
            <a:ext cx="3416448" cy="1368152"/>
          </a:xfrm>
        </p:spPr>
        <p:txBody>
          <a:bodyPr/>
          <a:lstStyle/>
          <a:p>
            <a:endParaRPr lang="en-GB" sz="1100" dirty="0" smtClean="0"/>
          </a:p>
          <a:p>
            <a:endParaRPr lang="en-GB" sz="1100" dirty="0"/>
          </a:p>
          <a:p>
            <a:endParaRPr lang="en-GB" sz="1100" dirty="0" smtClean="0"/>
          </a:p>
        </p:txBody>
      </p:sp>
      <p:pic>
        <p:nvPicPr>
          <p:cNvPr id="6" name="Picture 5" descr="EYW2013_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924944"/>
            <a:ext cx="6476940" cy="11955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Objectives/messages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92375"/>
            <a:ext cx="8507288" cy="3529013"/>
          </a:xfrm>
        </p:spPr>
        <p:txBody>
          <a:bodyPr/>
          <a:lstStyle/>
          <a:p>
            <a:r>
              <a:rPr lang="en-GB" i="0" dirty="0" smtClean="0"/>
              <a:t>1. Solidarity and the European Solidarity Corps</a:t>
            </a:r>
          </a:p>
          <a:p>
            <a:endParaRPr lang="en-GB" i="0" dirty="0" smtClean="0"/>
          </a:p>
          <a:p>
            <a:r>
              <a:rPr lang="en-GB" i="0" dirty="0" smtClean="0"/>
              <a:t>2. Erasmus+ opportunities/30 years of E+</a:t>
            </a:r>
          </a:p>
          <a:p>
            <a:endParaRPr lang="en-GB" i="0" dirty="0" smtClean="0"/>
          </a:p>
          <a:p>
            <a:r>
              <a:rPr lang="en-GB" i="0" dirty="0" smtClean="0"/>
              <a:t>3. Participation and shaping together youth policy</a:t>
            </a:r>
            <a:endParaRPr lang="en-GB" i="0" dirty="0"/>
          </a:p>
        </p:txBody>
      </p:sp>
    </p:spTree>
    <p:extLst>
      <p:ext uri="{BB962C8B-B14F-4D97-AF65-F5344CB8AC3E}">
        <p14:creationId xmlns:p14="http://schemas.microsoft.com/office/powerpoint/2010/main" val="367017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Diary note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214897"/>
              </a:buClr>
              <a:buFont typeface="Wingdings" panose="05000000000000000000" pitchFamily="2" charset="2"/>
              <a:buChar char="§"/>
            </a:pPr>
            <a:r>
              <a:rPr lang="en-GB" i="0" dirty="0" smtClean="0"/>
              <a:t>To present the Youth Week and its aims in a coherent way</a:t>
            </a:r>
          </a:p>
          <a:p>
            <a:pPr>
              <a:buClr>
                <a:srgbClr val="214897"/>
              </a:buClr>
              <a:buFont typeface="Wingdings" panose="05000000000000000000" pitchFamily="2" charset="2"/>
              <a:buChar char="§"/>
            </a:pPr>
            <a:endParaRPr lang="en-GB" i="0" dirty="0" smtClean="0"/>
          </a:p>
          <a:p>
            <a:pPr>
              <a:buClr>
                <a:srgbClr val="214897"/>
              </a:buClr>
              <a:buFont typeface="Wingdings" panose="05000000000000000000" pitchFamily="2" charset="2"/>
              <a:buChar char="§"/>
            </a:pPr>
            <a:r>
              <a:rPr lang="en-GB" i="0" dirty="0" smtClean="0"/>
              <a:t>Text can be used for communication materials you are producing</a:t>
            </a:r>
          </a:p>
          <a:p>
            <a:pPr>
              <a:buClr>
                <a:srgbClr val="214897"/>
              </a:buClr>
              <a:buFont typeface="Wingdings" panose="05000000000000000000" pitchFamily="2" charset="2"/>
              <a:buChar char="§"/>
            </a:pPr>
            <a:endParaRPr lang="en-GB" i="0" dirty="0" smtClean="0"/>
          </a:p>
          <a:p>
            <a:pPr>
              <a:buClr>
                <a:srgbClr val="214897"/>
              </a:buClr>
              <a:buFont typeface="Wingdings" panose="05000000000000000000" pitchFamily="2" charset="2"/>
              <a:buChar char="§"/>
            </a:pPr>
            <a:r>
              <a:rPr lang="en-GB" i="0" dirty="0" smtClean="0"/>
              <a:t>EC will provide translated versions</a:t>
            </a:r>
            <a:endParaRPr lang="en-GB" i="0" dirty="0"/>
          </a:p>
        </p:txBody>
      </p:sp>
    </p:spTree>
    <p:extLst>
      <p:ext uri="{BB962C8B-B14F-4D97-AF65-F5344CB8AC3E}">
        <p14:creationId xmlns:p14="http://schemas.microsoft.com/office/powerpoint/2010/main" val="216629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074" y="336567"/>
            <a:ext cx="4587538" cy="6489144"/>
          </a:xfrm>
          <a:prstGeom prst="rect">
            <a:avLst/>
          </a:prstGeom>
        </p:spPr>
      </p:pic>
      <p:pic>
        <p:nvPicPr>
          <p:cNvPr id="3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464" y="336567"/>
            <a:ext cx="4587536" cy="648914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735432" y="200635"/>
            <a:ext cx="8229600" cy="936625"/>
          </a:xfrm>
          <a:prstGeom prst="rect">
            <a:avLst/>
          </a:prstGeom>
        </p:spPr>
        <p:txBody>
          <a:bodyPr/>
          <a:lstStyle>
            <a:lvl1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2pPr>
            <a:lvl3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3pPr>
            <a:lvl4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4pPr>
            <a:lvl5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r>
              <a:rPr lang="en-GB" kern="0" dirty="0" smtClean="0"/>
              <a:t>Visual branding</a:t>
            </a:r>
            <a:endParaRPr lang="en-GB" kern="0" dirty="0"/>
          </a:p>
        </p:txBody>
      </p:sp>
    </p:spTree>
    <p:extLst>
      <p:ext uri="{BB962C8B-B14F-4D97-AF65-F5344CB8AC3E}">
        <p14:creationId xmlns:p14="http://schemas.microsoft.com/office/powerpoint/2010/main" val="214698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0"/>
            <a:ext cx="4848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10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48944" y="1268760"/>
            <a:ext cx="8229600" cy="936625"/>
          </a:xfrm>
          <a:prstGeom prst="rect">
            <a:avLst/>
          </a:prstGeom>
        </p:spPr>
        <p:txBody>
          <a:bodyPr/>
          <a:lstStyle>
            <a:lvl1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+mj-lt"/>
                <a:ea typeface="+mj-ea"/>
                <a:cs typeface="+mj-cs"/>
              </a:defRPr>
            </a:lvl1pPr>
            <a:lvl2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2pPr>
            <a:lvl3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3pPr>
            <a:lvl4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4pPr>
            <a:lvl5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algn="ctr"/>
            <a:endParaRPr lang="en-GB" sz="1400" kern="0" dirty="0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412" y="992576"/>
            <a:ext cx="2370664" cy="5877272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80728"/>
            <a:ext cx="2364676" cy="5849788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280" y="965560"/>
            <a:ext cx="2376264" cy="593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111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628800"/>
            <a:ext cx="8707066" cy="1086002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77" y="2885999"/>
            <a:ext cx="8735645" cy="1086002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0" y="4509120"/>
            <a:ext cx="8745171" cy="105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53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Slogan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rgbClr val="214897"/>
              </a:buClr>
              <a:buNone/>
            </a:pPr>
            <a:r>
              <a:rPr lang="en-GB" i="0" dirty="0" smtClean="0"/>
              <a:t>Translation workflow</a:t>
            </a:r>
            <a:endParaRPr lang="en-GB" i="0" dirty="0"/>
          </a:p>
        </p:txBody>
      </p:sp>
    </p:spTree>
    <p:extLst>
      <p:ext uri="{BB962C8B-B14F-4D97-AF65-F5344CB8AC3E}">
        <p14:creationId xmlns:p14="http://schemas.microsoft.com/office/powerpoint/2010/main" val="38429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Infographics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214897"/>
              </a:buClr>
              <a:buFont typeface="Wingdings" panose="05000000000000000000" pitchFamily="2" charset="2"/>
              <a:buChar char="§"/>
            </a:pPr>
            <a:r>
              <a:rPr lang="en-GB" i="0" dirty="0" smtClean="0"/>
              <a:t>Editable infographics to complement the diary note (you can translate and edit)</a:t>
            </a:r>
          </a:p>
          <a:p>
            <a:pPr>
              <a:buClr>
                <a:srgbClr val="214897"/>
              </a:buClr>
              <a:buFont typeface="Wingdings" panose="05000000000000000000" pitchFamily="2" charset="2"/>
              <a:buChar char="§"/>
            </a:pPr>
            <a:r>
              <a:rPr lang="en-GB" i="0" dirty="0" smtClean="0"/>
              <a:t>Generic data on the youth sector </a:t>
            </a:r>
          </a:p>
          <a:p>
            <a:pPr>
              <a:buClr>
                <a:srgbClr val="214897"/>
              </a:buClr>
              <a:buFont typeface="Wingdings" panose="05000000000000000000" pitchFamily="2" charset="2"/>
              <a:buChar char="§"/>
            </a:pPr>
            <a:r>
              <a:rPr lang="en-GB" i="0" dirty="0" smtClean="0"/>
              <a:t>Most popular EVS sending and receiving countries, inclusion aspect, number of participants </a:t>
            </a:r>
            <a:r>
              <a:rPr lang="en-GB" i="0" dirty="0" err="1" smtClean="0"/>
              <a:t>etc</a:t>
            </a:r>
            <a:endParaRPr lang="en-GB" i="0" dirty="0"/>
          </a:p>
        </p:txBody>
      </p:sp>
    </p:spTree>
    <p:extLst>
      <p:ext uri="{BB962C8B-B14F-4D97-AF65-F5344CB8AC3E}">
        <p14:creationId xmlns:p14="http://schemas.microsoft.com/office/powerpoint/2010/main" val="52441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Change Makers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214897"/>
              </a:buClr>
              <a:buFont typeface="Wingdings" panose="05000000000000000000" pitchFamily="2" charset="2"/>
              <a:buChar char="§"/>
            </a:pPr>
            <a:r>
              <a:rPr lang="en-GB" i="0" dirty="0" smtClean="0"/>
              <a:t>Inspiring people – "movers and shakers"</a:t>
            </a:r>
          </a:p>
          <a:p>
            <a:pPr>
              <a:buClr>
                <a:srgbClr val="214897"/>
              </a:buClr>
              <a:buFont typeface="Wingdings" panose="05000000000000000000" pitchFamily="2" charset="2"/>
              <a:buChar char="§"/>
            </a:pPr>
            <a:r>
              <a:rPr lang="en-GB" i="0" dirty="0" smtClean="0"/>
              <a:t>Erasmus+ has triggered or contributed to the change in society</a:t>
            </a:r>
          </a:p>
          <a:p>
            <a:pPr>
              <a:buClr>
                <a:srgbClr val="214897"/>
              </a:buClr>
              <a:buFont typeface="Wingdings" panose="05000000000000000000" pitchFamily="2" charset="2"/>
              <a:buChar char="§"/>
            </a:pPr>
            <a:r>
              <a:rPr lang="en-GB" i="0" dirty="0" smtClean="0"/>
              <a:t>1 per country to film less than 1 min long video in their native language with subtitles in English</a:t>
            </a:r>
          </a:p>
          <a:p>
            <a:pPr>
              <a:buClr>
                <a:srgbClr val="214897"/>
              </a:buClr>
              <a:buFont typeface="Wingdings" panose="05000000000000000000" pitchFamily="2" charset="2"/>
              <a:buChar char="§"/>
            </a:pPr>
            <a:r>
              <a:rPr lang="en-GB" i="0" dirty="0" smtClean="0"/>
              <a:t>Promoted before, during and after EYW2017 on social media and websites</a:t>
            </a:r>
          </a:p>
        </p:txBody>
      </p:sp>
    </p:spTree>
    <p:extLst>
      <p:ext uri="{BB962C8B-B14F-4D97-AF65-F5344CB8AC3E}">
        <p14:creationId xmlns:p14="http://schemas.microsoft.com/office/powerpoint/2010/main" val="57572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Brussels based events programme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6873"/>
            <a:ext cx="8507288" cy="4176464"/>
          </a:xfrm>
        </p:spPr>
        <p:txBody>
          <a:bodyPr/>
          <a:lstStyle/>
          <a:p>
            <a:pPr marL="0" indent="0">
              <a:buNone/>
            </a:pPr>
            <a:r>
              <a:rPr lang="en-GB" b="1" i="0" dirty="0" smtClean="0">
                <a:solidFill>
                  <a:srgbClr val="FF0000"/>
                </a:solidFill>
              </a:rPr>
              <a:t>1-2 May </a:t>
            </a:r>
            <a:r>
              <a:rPr lang="en-GB" i="0" dirty="0" smtClean="0">
                <a:solidFill>
                  <a:srgbClr val="FF0000"/>
                </a:solidFill>
              </a:rPr>
              <a:t>Video shooting and editing workshop</a:t>
            </a:r>
            <a:r>
              <a:rPr lang="en-GB" i="0" dirty="0" smtClean="0"/>
              <a:t>: 16 participants</a:t>
            </a:r>
            <a:endParaRPr lang="en-GB" i="0" dirty="0"/>
          </a:p>
          <a:p>
            <a:pPr marL="0" indent="0">
              <a:buNone/>
            </a:pPr>
            <a:endParaRPr lang="en-GB" i="0" dirty="0" smtClean="0"/>
          </a:p>
          <a:p>
            <a:pPr marL="0" indent="0">
              <a:buNone/>
            </a:pPr>
            <a:r>
              <a:rPr lang="en-GB" i="0" dirty="0" smtClean="0"/>
              <a:t>All proposed change-makers will have an opportunity to apply. </a:t>
            </a:r>
          </a:p>
          <a:p>
            <a:pPr marL="0" indent="0">
              <a:buNone/>
            </a:pPr>
            <a:endParaRPr lang="en-GB" i="0" dirty="0"/>
          </a:p>
          <a:p>
            <a:pPr marL="0" indent="0">
              <a:buNone/>
            </a:pPr>
            <a:r>
              <a:rPr lang="en-GB" b="1" i="0" dirty="0" smtClean="0">
                <a:solidFill>
                  <a:srgbClr val="FF0000"/>
                </a:solidFill>
              </a:rPr>
              <a:t>3-4 May </a:t>
            </a:r>
            <a:r>
              <a:rPr lang="en-GB" i="0" dirty="0" smtClean="0">
                <a:solidFill>
                  <a:srgbClr val="FF0000"/>
                </a:solidFill>
              </a:rPr>
              <a:t>Stakeholders' conference: </a:t>
            </a:r>
            <a:r>
              <a:rPr lang="en-GB" i="0" dirty="0" smtClean="0">
                <a:solidFill>
                  <a:srgbClr val="214897"/>
                </a:solidFill>
              </a:rPr>
              <a:t>350 participants</a:t>
            </a:r>
          </a:p>
          <a:p>
            <a:pPr marL="0" indent="0">
              <a:buNone/>
            </a:pPr>
            <a:r>
              <a:rPr lang="en-GB" i="0" dirty="0" smtClean="0">
                <a:solidFill>
                  <a:srgbClr val="214897"/>
                </a:solidFill>
              </a:rPr>
              <a:t>National authorities, experts, NAs, youth organisations, national youth councils, researchers, young people, </a:t>
            </a:r>
            <a:r>
              <a:rPr lang="en-GB" i="0" dirty="0" smtClean="0">
                <a:solidFill>
                  <a:schemeClr val="accent1">
                    <a:lumMod val="50000"/>
                  </a:schemeClr>
                </a:solidFill>
              </a:rPr>
              <a:t>"2</a:t>
            </a:r>
            <a:r>
              <a:rPr lang="en-GB" i="0" baseline="30000" dirty="0" smtClean="0">
                <a:solidFill>
                  <a:schemeClr val="accent1">
                    <a:lumMod val="50000"/>
                  </a:schemeClr>
                </a:solidFill>
              </a:rPr>
              <a:t>nd</a:t>
            </a:r>
            <a:r>
              <a:rPr lang="en-GB" i="0" dirty="0" smtClean="0">
                <a:solidFill>
                  <a:schemeClr val="accent1">
                    <a:lumMod val="50000"/>
                  </a:schemeClr>
                </a:solidFill>
              </a:rPr>
              <a:t> and 3</a:t>
            </a:r>
            <a:r>
              <a:rPr lang="en-GB" i="0" baseline="30000" dirty="0" smtClean="0">
                <a:solidFill>
                  <a:schemeClr val="accent1">
                    <a:lumMod val="50000"/>
                  </a:schemeClr>
                </a:solidFill>
              </a:rPr>
              <a:t>rd</a:t>
            </a:r>
            <a:r>
              <a:rPr lang="en-GB" i="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GB" i="0" dirty="0" smtClean="0">
                <a:solidFill>
                  <a:schemeClr val="accent1">
                    <a:lumMod val="50000"/>
                  </a:schemeClr>
                </a:solidFill>
              </a:rPr>
              <a:t>change-maker" </a:t>
            </a:r>
          </a:p>
          <a:p>
            <a:pPr marL="0" indent="0">
              <a:buNone/>
            </a:pPr>
            <a:endParaRPr lang="en-GB" i="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i="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i="0" dirty="0"/>
          </a:p>
        </p:txBody>
      </p:sp>
    </p:spTree>
    <p:extLst>
      <p:ext uri="{BB962C8B-B14F-4D97-AF65-F5344CB8AC3E}">
        <p14:creationId xmlns:p14="http://schemas.microsoft.com/office/powerpoint/2010/main" val="328353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7"/>
            <a:ext cx="8229600" cy="4608612"/>
          </a:xfrm>
        </p:spPr>
        <p:txBody>
          <a:bodyPr/>
          <a:lstStyle/>
          <a:p>
            <a:pPr marL="0" indent="0">
              <a:buNone/>
            </a:pPr>
            <a:r>
              <a:rPr lang="en-GB" b="1" i="0" dirty="0" smtClean="0">
                <a:solidFill>
                  <a:srgbClr val="FF0000"/>
                </a:solidFill>
              </a:rPr>
              <a:t>4 May </a:t>
            </a:r>
            <a:r>
              <a:rPr lang="en-GB" i="0" dirty="0" smtClean="0">
                <a:solidFill>
                  <a:srgbClr val="FF0000"/>
                </a:solidFill>
              </a:rPr>
              <a:t>Celebratory Event </a:t>
            </a:r>
            <a:r>
              <a:rPr lang="en-GB" i="0" dirty="0" smtClean="0">
                <a:solidFill>
                  <a:srgbClr val="214897"/>
                </a:solidFill>
              </a:rPr>
              <a:t>380+ participants</a:t>
            </a:r>
          </a:p>
          <a:p>
            <a:pPr marL="0" indent="0">
              <a:buNone/>
            </a:pPr>
            <a:endParaRPr lang="en-GB" i="0" dirty="0">
              <a:solidFill>
                <a:srgbClr val="214897"/>
              </a:solidFill>
            </a:endParaRPr>
          </a:p>
          <a:p>
            <a:pPr marL="0" indent="0">
              <a:buNone/>
            </a:pPr>
            <a:r>
              <a:rPr lang="en-GB" i="0" dirty="0" smtClean="0">
                <a:solidFill>
                  <a:srgbClr val="214897"/>
                </a:solidFill>
              </a:rPr>
              <a:t>To showcase stories of change-makers and celebrate EYW2017</a:t>
            </a:r>
          </a:p>
          <a:p>
            <a:pPr marL="0" indent="0">
              <a:buNone/>
            </a:pPr>
            <a:endParaRPr lang="en-GB" i="0" dirty="0">
              <a:solidFill>
                <a:srgbClr val="214897"/>
              </a:solidFill>
            </a:endParaRPr>
          </a:p>
          <a:p>
            <a:pPr marL="0" indent="0">
              <a:buNone/>
            </a:pPr>
            <a:r>
              <a:rPr lang="en-GB" b="1" i="0" dirty="0" smtClean="0">
                <a:solidFill>
                  <a:srgbClr val="FF0000"/>
                </a:solidFill>
              </a:rPr>
              <a:t>3-4-5 May </a:t>
            </a:r>
            <a:r>
              <a:rPr lang="en-GB" i="0" dirty="0" smtClean="0">
                <a:solidFill>
                  <a:srgbClr val="FF0000"/>
                </a:solidFill>
              </a:rPr>
              <a:t>A programme for change-makers</a:t>
            </a:r>
          </a:p>
          <a:p>
            <a:pPr marL="0" indent="0">
              <a:buNone/>
            </a:pPr>
            <a:endParaRPr lang="en-GB" i="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i="0" dirty="0" smtClean="0">
                <a:solidFill>
                  <a:srgbClr val="214897"/>
                </a:solidFill>
              </a:rPr>
              <a:t>Training on TED like speaking, visiting the EP, meeting high level officials, participation in celebratory event</a:t>
            </a:r>
            <a:endParaRPr lang="en-GB" i="0" dirty="0">
              <a:solidFill>
                <a:srgbClr val="21489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16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Side events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i="0" dirty="0" smtClean="0">
                <a:solidFill>
                  <a:srgbClr val="FF0000"/>
                </a:solidFill>
              </a:rPr>
              <a:t>6 May </a:t>
            </a:r>
            <a:r>
              <a:rPr lang="en-GB" i="0" dirty="0" smtClean="0">
                <a:solidFill>
                  <a:srgbClr val="FF0000"/>
                </a:solidFill>
              </a:rPr>
              <a:t>Open days of the European Commission</a:t>
            </a:r>
          </a:p>
          <a:p>
            <a:pPr marL="0" indent="0">
              <a:buNone/>
            </a:pPr>
            <a:endParaRPr lang="en-GB" i="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i="0" dirty="0" smtClean="0">
                <a:solidFill>
                  <a:srgbClr val="214897"/>
                </a:solidFill>
              </a:rPr>
              <a:t>Possible participation of some change-makers in EAC stand</a:t>
            </a:r>
          </a:p>
          <a:p>
            <a:pPr marL="0" indent="0">
              <a:buNone/>
            </a:pPr>
            <a:endParaRPr lang="en-GB" i="0" dirty="0">
              <a:solidFill>
                <a:srgbClr val="214897"/>
              </a:solidFill>
            </a:endParaRPr>
          </a:p>
          <a:p>
            <a:pPr marL="0" indent="0">
              <a:buNone/>
            </a:pPr>
            <a:r>
              <a:rPr lang="en-GB" b="1" i="0" dirty="0" smtClean="0">
                <a:solidFill>
                  <a:srgbClr val="FF0000"/>
                </a:solidFill>
              </a:rPr>
              <a:t>Tbc 2 May </a:t>
            </a:r>
            <a:r>
              <a:rPr lang="en-GB" i="0" dirty="0" smtClean="0">
                <a:solidFill>
                  <a:srgbClr val="FF0000"/>
                </a:solidFill>
              </a:rPr>
              <a:t>Public event organised by </a:t>
            </a:r>
            <a:r>
              <a:rPr lang="en-GB" i="0" dirty="0" err="1" smtClean="0">
                <a:solidFill>
                  <a:srgbClr val="FF0000"/>
                </a:solidFill>
              </a:rPr>
              <a:t>Eurodesk</a:t>
            </a:r>
            <a:r>
              <a:rPr lang="en-GB" i="0" dirty="0" smtClean="0">
                <a:solidFill>
                  <a:srgbClr val="FF0000"/>
                </a:solidFill>
              </a:rPr>
              <a:t> Brussels and the European Youth Forum </a:t>
            </a:r>
            <a:endParaRPr lang="en-GB" i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60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Idea labs ahead of stakeholders' meeting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214897"/>
              </a:buClr>
              <a:buFont typeface="Wingdings" panose="05000000000000000000" pitchFamily="2" charset="2"/>
              <a:buChar char="§"/>
            </a:pPr>
            <a:r>
              <a:rPr lang="en-GB" i="0" dirty="0" smtClean="0"/>
              <a:t>Get in touch with your National Youth Council and Youth Ministries </a:t>
            </a:r>
          </a:p>
          <a:p>
            <a:pPr>
              <a:buClr>
                <a:srgbClr val="214897"/>
              </a:buClr>
              <a:buFont typeface="Wingdings" panose="05000000000000000000" pitchFamily="2" charset="2"/>
              <a:buChar char="§"/>
            </a:pPr>
            <a:r>
              <a:rPr lang="en-GB" i="0" dirty="0" smtClean="0"/>
              <a:t>What are the main challenges which young people face today?</a:t>
            </a:r>
          </a:p>
          <a:p>
            <a:pPr>
              <a:buClr>
                <a:srgbClr val="214897"/>
              </a:buClr>
              <a:buFont typeface="Wingdings" panose="05000000000000000000" pitchFamily="2" charset="2"/>
              <a:buChar char="§"/>
            </a:pPr>
            <a:r>
              <a:rPr lang="en-GB" i="0" dirty="0" smtClean="0"/>
              <a:t>Key discussion items: Climate change, geographic mobility, youth unemployment, democratic participation</a:t>
            </a:r>
          </a:p>
          <a:p>
            <a:pPr>
              <a:buClr>
                <a:srgbClr val="214897"/>
              </a:buClr>
              <a:buFont typeface="Wingdings" panose="05000000000000000000" pitchFamily="2" charset="2"/>
              <a:buChar char="§"/>
            </a:pPr>
            <a:r>
              <a:rPr lang="en-GB" i="0" dirty="0" smtClean="0"/>
              <a:t>How can EU Youth policy help and with which tools</a:t>
            </a:r>
          </a:p>
          <a:p>
            <a:pPr>
              <a:buClr>
                <a:srgbClr val="214897"/>
              </a:buClr>
              <a:buFont typeface="Wingdings" panose="05000000000000000000" pitchFamily="2" charset="2"/>
              <a:buChar char="§"/>
            </a:pPr>
            <a:r>
              <a:rPr lang="en-GB" i="0" dirty="0" smtClean="0"/>
              <a:t>Input directly and through delegates</a:t>
            </a:r>
          </a:p>
          <a:p>
            <a:pPr>
              <a:buClr>
                <a:srgbClr val="214897"/>
              </a:buClr>
              <a:buFont typeface="Wingdings" panose="05000000000000000000" pitchFamily="2" charset="2"/>
              <a:buChar char="§"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18990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Website and social media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214897"/>
              </a:buClr>
              <a:buFont typeface="Wingdings" panose="05000000000000000000" pitchFamily="2" charset="2"/>
              <a:buChar char="§"/>
            </a:pPr>
            <a:r>
              <a:rPr lang="en-GB" i="0" dirty="0" smtClean="0"/>
              <a:t>Youthweek.eu that </a:t>
            </a:r>
            <a:r>
              <a:rPr lang="en-GB" i="0" dirty="0"/>
              <a:t>is redirected to </a:t>
            </a:r>
            <a:r>
              <a:rPr lang="en-GB" i="0" dirty="0">
                <a:hlinkClick r:id="rId2"/>
              </a:rPr>
              <a:t>http://</a:t>
            </a:r>
            <a:r>
              <a:rPr lang="en-GB" i="0" dirty="0" smtClean="0">
                <a:hlinkClick r:id="rId2"/>
              </a:rPr>
              <a:t>ec.europa.eu/youth/week</a:t>
            </a:r>
            <a:endParaRPr lang="en-GB" i="0" dirty="0" smtClean="0"/>
          </a:p>
          <a:p>
            <a:pPr>
              <a:buClr>
                <a:srgbClr val="214897"/>
              </a:buClr>
              <a:buFont typeface="Wingdings" panose="05000000000000000000" pitchFamily="2" charset="2"/>
              <a:buChar char="§"/>
            </a:pPr>
            <a:r>
              <a:rPr lang="en-GB" i="0" dirty="0" smtClean="0"/>
              <a:t>4 main parts: About EYW2017, videos, events, common activity</a:t>
            </a:r>
          </a:p>
          <a:p>
            <a:pPr>
              <a:buClr>
                <a:srgbClr val="214897"/>
              </a:buClr>
              <a:buFont typeface="Wingdings" panose="05000000000000000000" pitchFamily="2" charset="2"/>
              <a:buChar char="§"/>
            </a:pPr>
            <a:r>
              <a:rPr lang="en-GB" i="0" dirty="0" smtClean="0"/>
              <a:t>Anyone can encode a EYW2017 event!</a:t>
            </a:r>
          </a:p>
          <a:p>
            <a:pPr>
              <a:buClr>
                <a:srgbClr val="214897"/>
              </a:buClr>
              <a:buFont typeface="Wingdings" panose="05000000000000000000" pitchFamily="2" charset="2"/>
              <a:buChar char="§"/>
            </a:pPr>
            <a:r>
              <a:rPr lang="en-GB" i="0" dirty="0" smtClean="0"/>
              <a:t>Social media: Erasmus+, European Youth and your channels</a:t>
            </a:r>
            <a:endParaRPr lang="en-GB" i="0" dirty="0"/>
          </a:p>
        </p:txBody>
      </p:sp>
    </p:spTree>
    <p:extLst>
      <p:ext uri="{BB962C8B-B14F-4D97-AF65-F5344CB8AC3E}">
        <p14:creationId xmlns:p14="http://schemas.microsoft.com/office/powerpoint/2010/main" val="299494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Common activity</a:t>
            </a:r>
            <a:endParaRPr lang="en-GB" dirty="0"/>
          </a:p>
        </p:txBody>
      </p:sp>
      <p:pic>
        <p:nvPicPr>
          <p:cNvPr id="2050" name="Picture 2" descr="C:\Users\cikinvi\Desktop\8077848051_316b899da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04864"/>
            <a:ext cx="4205873" cy="279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cikinvi\Desktop\particlevswav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239879"/>
            <a:ext cx="5216009" cy="2332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cikinvi\Desktop\wav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466037"/>
            <a:ext cx="3312592" cy="2270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41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wave for solidarity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214897"/>
              </a:buClr>
              <a:buFont typeface="Wingdings" panose="05000000000000000000" pitchFamily="2" charset="2"/>
              <a:buChar char="ü"/>
            </a:pPr>
            <a:r>
              <a:rPr lang="en-GB" dirty="0" smtClean="0"/>
              <a:t>Organise during your events</a:t>
            </a:r>
          </a:p>
          <a:p>
            <a:pPr>
              <a:buClr>
                <a:srgbClr val="214897"/>
              </a:buClr>
              <a:buFont typeface="Wingdings" panose="05000000000000000000" pitchFamily="2" charset="2"/>
              <a:buChar char="ü"/>
            </a:pPr>
            <a:r>
              <a:rPr lang="en-GB" dirty="0" smtClean="0"/>
              <a:t>Film it</a:t>
            </a:r>
          </a:p>
          <a:p>
            <a:pPr>
              <a:buClr>
                <a:srgbClr val="214897"/>
              </a:buClr>
              <a:buFont typeface="Wingdings" panose="05000000000000000000" pitchFamily="2" charset="2"/>
              <a:buChar char="ü"/>
            </a:pPr>
            <a:r>
              <a:rPr lang="en-GB" dirty="0" smtClean="0"/>
              <a:t>Send it to us </a:t>
            </a:r>
          </a:p>
          <a:p>
            <a:pPr>
              <a:buClr>
                <a:srgbClr val="214897"/>
              </a:buClr>
              <a:buFont typeface="Wingdings" panose="05000000000000000000" pitchFamily="2" charset="2"/>
              <a:buChar char="ü"/>
            </a:pPr>
            <a:r>
              <a:rPr lang="en-GB" dirty="0" smtClean="0"/>
              <a:t>One video of the wave across Europe</a:t>
            </a:r>
          </a:p>
          <a:p>
            <a:pPr>
              <a:buClr>
                <a:srgbClr val="214897"/>
              </a:buClr>
              <a:buFont typeface="Wingdings" panose="05000000000000000000" pitchFamily="2" charset="2"/>
              <a:buChar char="ü"/>
            </a:pPr>
            <a:endParaRPr lang="en-GB" dirty="0"/>
          </a:p>
          <a:p>
            <a:pPr marL="0" indent="0">
              <a:buClr>
                <a:srgbClr val="214897"/>
              </a:buClr>
              <a:buNone/>
            </a:pPr>
            <a:r>
              <a:rPr lang="en-GB" dirty="0" smtClean="0"/>
              <a:t>Off-line and online wave!</a:t>
            </a:r>
          </a:p>
          <a:p>
            <a:pPr>
              <a:buClr>
                <a:srgbClr val="214897"/>
              </a:buClr>
              <a:buFont typeface="Wingdings" panose="05000000000000000000" pitchFamily="2" charset="2"/>
              <a:buChar char="ü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680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_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">
  <a:themeElements>
    <a:clrScheme name="Custom 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154194"/>
      </a:accent1>
      <a:accent2>
        <a:srgbClr val="A81573"/>
      </a:accent2>
      <a:accent3>
        <a:srgbClr val="14ADE5"/>
      </a:accent3>
      <a:accent4>
        <a:srgbClr val="808080"/>
      </a:accent4>
      <a:accent5>
        <a:srgbClr val="FFFFFF"/>
      </a:accent5>
      <a:accent6>
        <a:srgbClr val="D8D8D8"/>
      </a:accent6>
      <a:hlink>
        <a:srgbClr val="154194"/>
      </a:hlink>
      <a:folHlink>
        <a:srgbClr val="A81573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2269</TotalTime>
  <Words>426</Words>
  <Application>Microsoft Office PowerPoint</Application>
  <PresentationFormat>On-screen Show (4:3)</PresentationFormat>
  <Paragraphs>67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EC_Blank</vt:lpstr>
      <vt:lpstr>1_Blank</vt:lpstr>
      <vt:lpstr>PowerPoint Presentation</vt:lpstr>
      <vt:lpstr>Objectives/messages</vt:lpstr>
      <vt:lpstr>Diary note</vt:lpstr>
      <vt:lpstr>PowerPoint Presentation</vt:lpstr>
      <vt:lpstr>PowerPoint Presentation</vt:lpstr>
      <vt:lpstr>PowerPoint Presentation</vt:lpstr>
      <vt:lpstr>PowerPoint Presentation</vt:lpstr>
      <vt:lpstr>Slogan</vt:lpstr>
      <vt:lpstr>Infographics</vt:lpstr>
      <vt:lpstr>Change Makers</vt:lpstr>
      <vt:lpstr>Brussels based events programme</vt:lpstr>
      <vt:lpstr>PowerPoint Presentation</vt:lpstr>
      <vt:lpstr>Side events</vt:lpstr>
      <vt:lpstr>Idea labs ahead of stakeholders' meeting</vt:lpstr>
      <vt:lpstr>Website and social media</vt:lpstr>
      <vt:lpstr>Common activity</vt:lpstr>
      <vt:lpstr>The wave for solidarity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Youth and Erasmus+</dc:title>
  <dc:creator>KLINGBERG Mariann Ingrid (EAC)</dc:creator>
  <cp:lastModifiedBy>Vassya Arsenova</cp:lastModifiedBy>
  <cp:revision>89</cp:revision>
  <cp:lastPrinted>2017-02-06T17:24:55Z</cp:lastPrinted>
  <dcterms:modified xsi:type="dcterms:W3CDTF">2017-04-28T09:31:12Z</dcterms:modified>
</cp:coreProperties>
</file>